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6858000" cx="12192000"/>
  <p:notesSz cx="12192000" cy="6858000"/>
  <p:embeddedFontLst>
    <p:embeddedFont>
      <p:font typeface="Noto Sans Ligh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:go="http://customooxmlschemas.google.com/" r:id="rId37" roundtripDataSignature="AMtx7miwvWX1nRVNzyM51YUiz5z0kPhz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NotoSansLight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NotoSansLight-italic.fntdata"/><Relationship Id="rId12" Type="http://schemas.openxmlformats.org/officeDocument/2006/relationships/slide" Target="slides/slide7.xml"/><Relationship Id="rId34" Type="http://schemas.openxmlformats.org/officeDocument/2006/relationships/font" Target="fonts/NotoSansLight-bold.fntdata"/><Relationship Id="rId15" Type="http://schemas.openxmlformats.org/officeDocument/2006/relationships/slide" Target="slides/slide10.xml"/><Relationship Id="rId37" Type="http://customschemas.google.com/relationships/presentationmetadata" Target="metadata"/><Relationship Id="rId14" Type="http://schemas.openxmlformats.org/officeDocument/2006/relationships/slide" Target="slides/slide9.xml"/><Relationship Id="rId36" Type="http://schemas.openxmlformats.org/officeDocument/2006/relationships/font" Target="fonts/NotoSansLigh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0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6905625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" name="Google Shape;47;p1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Anomaly detection : normalcy / anomaly 구분 문제</a:t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본 논문 goal : many clusters 생성 -&gt; 각 cluster가 anomalous behaviors를 나타냄</a:t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Image Clustering -&gt; Main concern : Image representation이미지 표현(feature어떻게 뽑을래)</a:t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접근법1 : bag-of-keypoints – local descriptor의 histogram을 build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SIFT(Scale-Invariant Feature Transform) : 이미지의 크기와 회전에 불변하는 특징을 추출. 서로 다른 두 이미지에서 SIFT 특징을 각각 추출한 다음에 서로 가장 비슷한 특징끼리 매칭해주면 두 이미지에서 대응되는 부분을 찾을 수 있다는 기본 원리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TEXTON : 이미지의 텍스처를 표현하기 위한 개념. 이미지에서 각 픽셀의 주변 패치를 분석하여 텍스처를 특징화. Texton은 이미지 내에서 텍스처 패턴을 나타내는 작은 영역인 텍스처 단위를 의미하며, 이러한 텍스처 단위를 사용하여 이미지의 텍스처 정보를 추출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Histogram build? : 이미지의 특징점을 찾아 주변 영역 디스크립터(SIFT, TEXTON 계산)들을 모아 히스토그램으로 표현. 각 구간별로 특징 디스크립터가 얼마나 많이 발생했는지 나타냄</a:t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접근법2 : spatial pooling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이미지의 전체적인(holistic) 특징을 얻기 위하여 평균화를 함으로써 local descriptors를 합침</a:t>
            </a:r>
            <a:endParaRPr/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위 두가지 접근법의 목표 : supervision(라벨)을 가지고 분류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본 논문 목표 : supervision(라벨) 없이 혹은 최소한만을 가지고 subtle differences를 cluster하는 것 + Patch 표현 -&gt; 다중 인스턴스 클러스터링으로 변환</a:t>
            </a:r>
            <a:endParaRPr/>
          </a:p>
        </p:txBody>
      </p:sp>
      <p:sp>
        <p:nvSpPr>
          <p:cNvPr id="122" name="Google Shape;122;p20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Anomaly detection : normalcy / anomaly 구분 문제</a:t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본 논문 goal : many clusters 생성 -&gt; 각 cluster가 anomalous behaviors를 나타냄</a:t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Image Clustering -&gt; Main concern : Image representation이미지 표현(feature어떻게 뽑을래)</a:t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접근법1 : bag-of-keypoints – local descriptor의 histogram을 build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SIFT(Scale-Invariant Feature Transform) : 이미지의 크기와 회전에 불변하는 특징을 추출. 서로 다른 두 이미지에서 SIFT 특징을 각각 추출한 다음에 서로 가장 비슷한 특징끼리 매칭해주면 두 이미지에서 대응되는 부분을 찾을 수 있다는 기본 원리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TEXTON : 이미지의 텍스처를 표현하기 위한 개념. 이미지에서 각 픽셀의 주변 패치를 분석하여 텍스처를 특징화. Texton은 이미지 내에서 텍스처 패턴을 나타내는 작은 영역인 텍스처 단위를 의미하며, 이러한 텍스처 단위를 사용하여 이미지의 텍스처 정보를 추출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Histogram build? : 이미지의 특징점을 찾아 주변 영역 디스크립터(SIFT, TEXTON 계산)들을 모아 히스토그램으로 표현. 각 구간별로 특징 디스크립터가 얼마나 많이 발생했는지 나타냄</a:t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접근법2 : spatial pooling</a:t>
            </a:r>
            <a:endParaRPr/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Light"/>
              <a:buChar char="-"/>
            </a:pPr>
            <a:r>
              <a:rPr b="0" i="0" lang="en-GB">
                <a:solidFill>
                  <a:srgbClr val="000000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기존의 CNN 모델들은 모두 입력 이미지가 고정된 크기(ex 224x 244)의 입력이 요구되었다. 때문에 신경망을 통과시키기 위해서는 이미지를 고정된 크기로 crop하거나 warp해야 했다.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Light"/>
              <a:buChar char="-"/>
            </a:pPr>
            <a:r>
              <a:rPr b="0" i="0" lang="en-GB">
                <a:solidFill>
                  <a:srgbClr val="000000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이에 저자는 원본 이미지의 특징을 고스란히 간직한 feature map을 얻어 크기 변화에 관계 없이 고정된 길이의 출력을 만들어 낼 수 있는 Spatial Pyramid Pooling(SPP)를 제안한다.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Light"/>
              <a:buChar char="-"/>
            </a:pPr>
            <a:r>
              <a:rPr b="0" i="0" lang="en-GB">
                <a:solidFill>
                  <a:srgbClr val="000000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과정</a:t>
            </a:r>
            <a:endParaRPr b="0" i="0">
              <a:solidFill>
                <a:srgbClr val="000000"/>
              </a:solidFill>
              <a:latin typeface="Noto Sans Light"/>
              <a:ea typeface="Noto Sans Light"/>
              <a:cs typeface="Noto Sans Light"/>
              <a:sym typeface="Noto Sans Light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000000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1. 전체 이미지를 미리 학습된 CNN을 통과시켜 feature map을 추출한다.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000000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2. Selective Search를 통해서 찾은 각각의 ROI들은 각각의 크기와 비율이 다르다. 때문에 SPP를 이용하여 고정된 크기의 feature vector를 추출한다.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000000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3. feature vector를 fully connectied layer에 통과 시킨다.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000000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4. 추출한 vector로 binary SVM Classifier를 학습 시킨다.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000000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5.추출한 vector로 Bouding box regressor를 학습 시킨다.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000000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가장 핵심은 SPP을 이용하여 크기가 다른 feature map을 고정된 크기의 feuatre vector로 뽑아내는 것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Spatial Pyramid Pooling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222426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SPP의 동작 방식은 아래 이미지와 같다. 첫 번째로 Convolution Layer로 부터 featrue map을 입력 받는다. 두 번째로 입력된 feature map을 미리 정해져 있는 영역으로 나눈다. (이미지의 경우 4x4, 2x2, 1x1 세가지 영역을 제공하며 분할된 각각을 하나의 피라미드라고 부른다.) 세 번째로 각 bin에 대해서 max pooling 연산을 진행한다. (각 피라미드의 한 칸을 bin이라고 부른다.) 네 번째로 max pooling의 결과를 이어 붙인다.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222426"/>
                </a:solidFill>
                <a:latin typeface="Noto Sans Light"/>
                <a:ea typeface="Noto Sans Light"/>
                <a:cs typeface="Noto Sans Light"/>
                <a:sym typeface="Noto Sans Light"/>
              </a:rPr>
              <a:t>입력 feature map의 chanel 크기를 k, bin의 개수를 M이라고 했을 때 SPP의 최종 output은 kM차원의 vector이다. 때문에 입력 이미지의 크기와는 상관없이 미리 설정한 bin의 개수와 채널 값으로 SPP의 출력이 결정되므로, 항상 동일한 크기의 결과를 돌려준다.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위 두가지 접근법의 목표 : supervision(라벨)을 가지고 분류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본 논문 목표 : supervision(라벨) 없이 혹은 최소한만을 가지고 subtle differences를 cluster하는 것 + Patch 표현 -&gt; 다중 인스턴스 클러스터링으로 변환</a:t>
            </a:r>
            <a:endParaRPr/>
          </a:p>
        </p:txBody>
      </p:sp>
      <p:sp>
        <p:nvSpPr>
          <p:cNvPr id="130" name="Google Shape;130;p7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p25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X : set of images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Holistic approach -&gt; does not take into account local anomalies (suboptimal)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(제안) A bag of patch embeddings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Patch embedding을 사전학습 deep neural networks로 얻음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Patch embeddings의 집합인 ‘Bag’을 다중 인스턴스 클러스터링 문제로 다루고자 함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Ex – bag1정상, bag2비정상 -&gt; 각 다른 클러스터에 속하게 됨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(목적) </a:t>
            </a:r>
            <a:r>
              <a:rPr b="0" i="0" lang="en-GB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비슷한 이미지 또는 비슷한 속성을 가진 이미지들을 그룹화</a:t>
            </a:r>
            <a:endParaRPr/>
          </a:p>
        </p:txBody>
      </p:sp>
      <p:sp>
        <p:nvSpPr>
          <p:cNvPr id="150" name="Google Shape;150;p26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500"/>
              <a:t>Z : Bag of instances(instances는 embedding을 의미하는 것 같음)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500"/>
              <a:t>범용적 클러스터 기법으로 그룹화하고 싶어 -&gt; Bag 사이 distance 구해야됨</a:t>
            </a:r>
            <a:endParaRPr sz="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500"/>
              <a:t>Distance 계산법</a:t>
            </a:r>
            <a:endParaRPr sz="500"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500"/>
              <a:t>Embedding사이 거리 구하기 -&gt; Aggregate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500"/>
              <a:t>Aggregate embedding -&gt;Embedding사이 거리 구하기 =&gt; computation 줄이기 때문에 채택</a:t>
            </a:r>
            <a:endParaRPr sz="500"/>
          </a:p>
          <a:p>
            <a:pPr indent="-1397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500"/>
          </a:p>
          <a:p>
            <a:pPr indent="-1397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500"/>
              <a:t>Weighted average embeddings (Patch Embedding 구할때)</a:t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 sz="500"/>
              <a:t>목적 : 공통적인 특성(ex-배경)이 아닌, Anomaly regio이 있는 부분이 클러스터간 거리를 구하는데 더 많은 기여도를 했으면 함</a:t>
            </a:r>
            <a:endParaRPr sz="500"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-"/>
            </a:pPr>
            <a:r>
              <a:rPr b="1" i="0" lang="en-GB" sz="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α : weight vector 활용!</a:t>
            </a:r>
            <a:endParaRPr sz="500"/>
          </a:p>
        </p:txBody>
      </p:sp>
      <p:sp>
        <p:nvSpPr>
          <p:cNvPr id="158" name="Google Shape;158;p8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en-GB" sz="5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α(weight vector) 구하기 </a:t>
            </a:r>
            <a:r>
              <a:rPr lang="en-GB" sz="500"/>
              <a:t>(unsupervised setting)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500"/>
              <a:t>Z(bag) 간의 거리 구하는데</a:t>
            </a:r>
            <a:endParaRPr sz="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500"/>
              <a:t>The Maximum Hausdorff distance주로 사용하여 가중치 정의</a:t>
            </a:r>
            <a:endParaRPr sz="500"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 sz="500"/>
              <a:t>이미지 간 patch embedding 의 max값 : inhomogeneous 를 감지하기 위함 (가장 다른 특성을 보여주고자-차이 감지)</a:t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 sz="500"/>
              <a:t>식에서 min : 이미지 내에서 유사한 패치를 찾는데</a:t>
            </a:r>
            <a:endParaRPr sz="500"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 sz="500"/>
              <a:t>한계점 : 두 개의 가방(bag)에서 단일 인스턴스 간의 거리에만 초점을 둠(패치 1개씩만 비교 고려한다는 말) -&gt; 여러 인스턴스를 고려해야함!</a:t>
            </a:r>
            <a:endParaRPr/>
          </a:p>
        </p:txBody>
      </p:sp>
      <p:sp>
        <p:nvSpPr>
          <p:cNvPr id="170" name="Google Shape;170;p9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 sz="1050">
                <a:solidFill>
                  <a:srgbClr val="4D5156"/>
                </a:solidFill>
                <a:latin typeface="arial"/>
                <a:ea typeface="arial"/>
                <a:cs typeface="arial"/>
                <a:sym typeface="arial"/>
              </a:rPr>
              <a:t>Τττττ  ττ</a:t>
            </a:r>
            <a:endParaRPr sz="500"/>
          </a:p>
        </p:txBody>
      </p:sp>
      <p:sp>
        <p:nvSpPr>
          <p:cNvPr id="186" name="Google Shape;186;p10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1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p41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2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비지도 클러스터링 경우, 클러스터링을 위해 레이블이 지정된 데이터가 제공되지 않으며, 따라서 알고리즘은 그라운드 트루스에 대한 사전 지식 없이 클러스터를 발견해야함</a:t>
            </a:r>
            <a:endParaRPr b="0" i="0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준지도 클러스터링에서는 이상 감지 훈련 세트에서 제공된 정상 데이터에 대해 alpha 를 계산하기 위해 레이블이 지정된 정상 데이터를 사용</a:t>
            </a:r>
            <a:endParaRPr b="0" i="0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GB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WRN-50의 두 번째 잔차 블록과 3x3 평균 풀링을 사용하는 이유 : 이미지의 중요한 특성을 잘 포착하고, 패치 임베딩을 전반적으로 요약하기 위해서</a:t>
            </a:r>
            <a:endParaRPr/>
          </a:p>
        </p:txBody>
      </p:sp>
      <p:sp>
        <p:nvSpPr>
          <p:cNvPr id="207" name="Google Shape;207;p42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p12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p2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5" name="Google Shape;245;p13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4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p14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5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6" name="Google Shape;266;p15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5" name="Google Shape;275;p46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1" name="Google Shape;281;p33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0" name="Google Shape;290;p34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8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3" name="Google Shape;303;p48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7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9" name="Google Shape;309;p47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기여도, 비판적 시각 생각하기</a:t>
            </a:r>
            <a:endParaRPr/>
          </a:p>
        </p:txBody>
      </p:sp>
      <p:sp>
        <p:nvSpPr>
          <p:cNvPr id="63" name="Google Shape;63;p3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" name="Google Shape;71;p4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Anomaly Clustering(같은 anomaly유형으로 그룹핑)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Anomaly Detection과 다름 : 정상 데이터에서 anomaly를 종류별로 나누고자 함</a:t>
            </a:r>
            <a:endParaRPr/>
          </a:p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Anomaly clustering은 challengin한 task</a:t>
            </a:r>
            <a:endParaRPr/>
          </a:p>
          <a:p>
            <a:pPr indent="-171450" lvl="1" marL="6286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Anomaly patterns이 Subtle &amp; Local</a:t>
            </a:r>
            <a:endParaRPr/>
          </a:p>
          <a:p>
            <a:pPr indent="-82550" lvl="1" marL="6286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(제안) Clustering framework</a:t>
            </a:r>
            <a:endParaRPr/>
          </a:p>
          <a:p>
            <a:pPr indent="-171450" lvl="1" marL="6286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방법1 : Patch based pretrained deep embeddings</a:t>
            </a:r>
            <a:endParaRPr/>
          </a:p>
          <a:p>
            <a:pPr indent="-171450" lvl="1" marL="6286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방법2 : 범용적 clustering기법</a:t>
            </a:r>
            <a:endParaRPr/>
          </a:p>
          <a:p>
            <a:pPr indent="-82550" lvl="1" marL="6286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Distance function between images(클러스터링 내)</a:t>
            </a:r>
            <a:endParaRPr/>
          </a:p>
          <a:p>
            <a:pPr indent="-171450" lvl="1" marL="6286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각 이미지는 embedding bag으로 표현</a:t>
            </a:r>
            <a:endParaRPr/>
          </a:p>
          <a:p>
            <a:pPr indent="-171450" lvl="1" marL="6286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Euclidean distance : 평균 embedding의 가중치</a:t>
            </a:r>
            <a:endParaRPr/>
          </a:p>
          <a:p>
            <a:pPr indent="-171450" lvl="2" marL="10858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가중치(weighted) : importance -&gt; 의미 있는 정보 (defective region)</a:t>
            </a:r>
            <a:endParaRPr/>
          </a:p>
          <a:p>
            <a:pPr indent="-171450" lvl="3" marL="1543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계산 : unsupervised way / semi-supervised way(라벨링된 정상 데이터가 있을 경우)</a:t>
            </a:r>
            <a:endParaRPr/>
          </a:p>
        </p:txBody>
      </p:sp>
      <p:sp>
        <p:nvSpPr>
          <p:cNvPr id="77" name="Google Shape;77;p5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6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Anomaly Detection VS Anomaly Clustering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Anomaly Detection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개요 : One-class 분류 문제(훈련시 라벨된 비정상 데이터의 부족), test시에 비정상 데이터를 정상 데이터로부터 분류 =&gt; Binary Label 얻음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문제점 : 다양한 anomaly 의 종류가 있음 =&gt; Binary label is limited expression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Anomaly Clustering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개요 : 의미론상 일관성 있는 cluster 로 나누는 것 =&gt; somewhat valuable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활용</a:t>
            </a:r>
            <a:endParaRPr/>
          </a:p>
          <a:p>
            <a:pPr indent="-171450" lvl="2" marL="1174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예시1 : Active Learning – 이상 탐지기의 성능을 올리기 위해 diversity 가 중요 -&gt; Query data를 생성하는데 cluster할당 사용될 수 있음</a:t>
            </a:r>
            <a:endParaRPr/>
          </a:p>
          <a:p>
            <a:pPr indent="-171450" lvl="2" marL="1174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예시2 : Anomaly type 분석 – Anomaly 종류의 근본 원인을 분석하기 위해 제조 파이프라인을 수정하여 이상 행동(anomalous behaviours)을 줄일 수 있음</a:t>
            </a:r>
            <a:endParaRPr/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0" lvl="0" marL="88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사용 기법 : Clustering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Anomaly clustering의 challenge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1. Anomaly clustering은 not object-centered but local regions (as far as they know, 세밀한 디테일을 캡쳐하여 이미지를 그룹화 하는 연구는 발견되지 않음)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2. 데이터 양의 부족 in industrial applications</a:t>
            </a:r>
            <a:endParaRPr/>
          </a:p>
        </p:txBody>
      </p:sp>
      <p:sp>
        <p:nvSpPr>
          <p:cNvPr id="92" name="Google Shape;92;p17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825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Anomaly Detection VS Anomaly Clustering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Anomaly Detection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개요 : One-class 분류 문제(훈련시 라벨된 비정상 데이터의 부족), test시에 비정상 데이터를 정상 데이터로부터 분류 =&gt; Binary Label 얻음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문제점 : 다양한 anomaly 의 종류가 있음 =&gt; Binary label is limited expression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Anomaly Clustering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개요 : 의미론상 일관성 있는 cluster 로 나누는 것 =&gt; somewhat valuable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활용</a:t>
            </a:r>
            <a:endParaRPr/>
          </a:p>
          <a:p>
            <a:pPr indent="-171450" lvl="2" marL="1174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예시1 : Active Learning – 이상 탐지기의 성능을 올리기 위해 diversity 가 중요 -&gt; Query data를 생성하는데 cluster할당 사용될 수 있음</a:t>
            </a:r>
            <a:endParaRPr/>
          </a:p>
          <a:p>
            <a:pPr indent="-171450" lvl="2" marL="1174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예시2 : Anomaly type 분석 – Anomaly 종류의 근본 원인을 분석하기 위해 제조 파이프라인을 수정하여 이상 행동(anomalous behaviours)을 줄일 수 있음</a:t>
            </a:r>
            <a:endParaRPr/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-825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t/>
            </a:r>
            <a:endParaRPr/>
          </a:p>
          <a:p>
            <a:pPr indent="0" lvl="0" marL="88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/>
              <a:t>사용 기법 : Clustering</a:t>
            </a:r>
            <a:endParaRPr/>
          </a:p>
          <a:p>
            <a:pPr indent="-171450" lvl="0" marL="260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Anomaly clustering의 challenge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1. Anomaly clustering은 not object-centered but local regions (as far as they know, 세밀한 디테일을 캡쳐하여 이미지를 그룹화 하는 연구는 발견되지 않음)</a:t>
            </a:r>
            <a:endParaRPr/>
          </a:p>
          <a:p>
            <a:pPr indent="-171450" lvl="1" marL="7175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-GB"/>
              <a:t>2. 데이터 양의 부족 in industrial applications</a:t>
            </a:r>
            <a:endParaRPr/>
          </a:p>
        </p:txBody>
      </p:sp>
      <p:sp>
        <p:nvSpPr>
          <p:cNvPr id="102" name="Google Shape;102;p6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:notes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6" name="Google Shape;116;p19:notes"/>
          <p:cNvSpPr/>
          <p:nvPr>
            <p:ph idx="2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8"/>
          <p:cNvSpPr txBox="1"/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8"/>
          <p:cNvSpPr txBox="1"/>
          <p:nvPr>
            <p:ph idx="1" type="body"/>
          </p:nvPr>
        </p:nvSpPr>
        <p:spPr>
          <a:xfrm>
            <a:off x="295757" y="3164782"/>
            <a:ext cx="11600484" cy="1934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8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8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8"/>
          <p:cNvSpPr txBox="1"/>
          <p:nvPr>
            <p:ph idx="12" type="sldNum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9"/>
          <p:cNvSpPr/>
          <p:nvPr/>
        </p:nvSpPr>
        <p:spPr>
          <a:xfrm>
            <a:off x="0" y="4878323"/>
            <a:ext cx="12192000" cy="62865"/>
          </a:xfrm>
          <a:custGeom>
            <a:rect b="b" l="l" r="r" t="t"/>
            <a:pathLst>
              <a:path extrusionOk="0" h="62864" w="12192000">
                <a:moveTo>
                  <a:pt x="12192000" y="0"/>
                </a:moveTo>
                <a:lnTo>
                  <a:pt x="0" y="0"/>
                </a:lnTo>
                <a:lnTo>
                  <a:pt x="0" y="62483"/>
                </a:lnTo>
                <a:lnTo>
                  <a:pt x="12192000" y="62483"/>
                </a:lnTo>
                <a:lnTo>
                  <a:pt x="12192000" y="0"/>
                </a:lnTo>
                <a:close/>
              </a:path>
            </a:pathLst>
          </a:custGeom>
          <a:solidFill>
            <a:srgbClr val="1A523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9"/>
          <p:cNvSpPr txBox="1"/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9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9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9"/>
          <p:cNvSpPr txBox="1"/>
          <p:nvPr>
            <p:ph idx="12" type="sldNum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/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0"/>
          <p:cNvSpPr txBox="1"/>
          <p:nvPr>
            <p:ph idx="1" type="subTitle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0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0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0"/>
          <p:cNvSpPr txBox="1"/>
          <p:nvPr>
            <p:ph idx="12" type="sldNum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1"/>
          <p:cNvSpPr txBox="1"/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1"/>
          <p:cNvSpPr txBox="1"/>
          <p:nvPr>
            <p:ph idx="1" type="body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1"/>
          <p:cNvSpPr txBox="1"/>
          <p:nvPr>
            <p:ph idx="2" type="body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1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1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1"/>
          <p:cNvSpPr txBox="1"/>
          <p:nvPr>
            <p:ph idx="12" type="sldNum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2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2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2"/>
          <p:cNvSpPr txBox="1"/>
          <p:nvPr>
            <p:ph idx="12" type="sldNum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381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/>
          <p:nvPr/>
        </p:nvSpPr>
        <p:spPr>
          <a:xfrm>
            <a:off x="0" y="734568"/>
            <a:ext cx="12192000" cy="62865"/>
          </a:xfrm>
          <a:custGeom>
            <a:rect b="b" l="l" r="r" t="t"/>
            <a:pathLst>
              <a:path extrusionOk="0" h="62865" w="12192000">
                <a:moveTo>
                  <a:pt x="12192000" y="0"/>
                </a:moveTo>
                <a:lnTo>
                  <a:pt x="0" y="0"/>
                </a:lnTo>
                <a:lnTo>
                  <a:pt x="0" y="62484"/>
                </a:lnTo>
                <a:lnTo>
                  <a:pt x="12192000" y="62484"/>
                </a:lnTo>
                <a:lnTo>
                  <a:pt x="12192000" y="0"/>
                </a:lnTo>
                <a:close/>
              </a:path>
            </a:pathLst>
          </a:custGeom>
          <a:solidFill>
            <a:srgbClr val="1A523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7"/>
          <p:cNvSpPr txBox="1"/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400" u="none" cap="none" strike="noStrike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7"/>
          <p:cNvSpPr txBox="1"/>
          <p:nvPr>
            <p:ph idx="1" type="body"/>
          </p:nvPr>
        </p:nvSpPr>
        <p:spPr>
          <a:xfrm>
            <a:off x="295757" y="3164782"/>
            <a:ext cx="11600484" cy="1934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7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7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7"/>
          <p:cNvSpPr txBox="1"/>
          <p:nvPr>
            <p:ph idx="12" type="sldNum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9.png"/><Relationship Id="rId6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6.png"/><Relationship Id="rId6" Type="http://schemas.openxmlformats.org/officeDocument/2006/relationships/image" Target="../media/image14.png"/><Relationship Id="rId7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30.png"/><Relationship Id="rId5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2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20.png"/><Relationship Id="rId5" Type="http://schemas.openxmlformats.org/officeDocument/2006/relationships/image" Target="../media/image26.png"/><Relationship Id="rId6" Type="http://schemas.openxmlformats.org/officeDocument/2006/relationships/image" Target="../media/image24.png"/><Relationship Id="rId7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"/>
          <p:cNvSpPr/>
          <p:nvPr/>
        </p:nvSpPr>
        <p:spPr>
          <a:xfrm>
            <a:off x="0" y="3587496"/>
            <a:ext cx="12192000" cy="386080"/>
          </a:xfrm>
          <a:custGeom>
            <a:rect b="b" l="l" r="r" t="t"/>
            <a:pathLst>
              <a:path extrusionOk="0" h="386079" w="12192000">
                <a:moveTo>
                  <a:pt x="12192000" y="0"/>
                </a:moveTo>
                <a:lnTo>
                  <a:pt x="0" y="0"/>
                </a:lnTo>
                <a:lnTo>
                  <a:pt x="0" y="385571"/>
                </a:lnTo>
                <a:lnTo>
                  <a:pt x="12192000" y="385571"/>
                </a:lnTo>
                <a:lnTo>
                  <a:pt x="12192000" y="0"/>
                </a:lnTo>
                <a:close/>
              </a:path>
            </a:pathLst>
          </a:custGeom>
          <a:solidFill>
            <a:srgbClr val="1A523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"/>
          <p:cNvSpPr txBox="1"/>
          <p:nvPr>
            <p:ph type="title"/>
          </p:nvPr>
        </p:nvSpPr>
        <p:spPr>
          <a:xfrm>
            <a:off x="1650986" y="3153068"/>
            <a:ext cx="10033800" cy="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2000"/>
              <a:t>Anomaly Clustering: Grouping Images into Coherent Clusters of Anomaly Types</a:t>
            </a:r>
            <a:endParaRPr sz="2000"/>
          </a:p>
        </p:txBody>
      </p:sp>
      <p:sp>
        <p:nvSpPr>
          <p:cNvPr id="51" name="Google Shape;51;p1"/>
          <p:cNvSpPr txBox="1"/>
          <p:nvPr/>
        </p:nvSpPr>
        <p:spPr>
          <a:xfrm>
            <a:off x="8123481" y="6100634"/>
            <a:ext cx="2871090" cy="7027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9050">
            <a:spAutoFit/>
          </a:bodyPr>
          <a:lstStyle/>
          <a:p>
            <a:pPr indent="0" lvl="0" marL="127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김지원</a:t>
            </a:r>
            <a:endParaRPr b="0" i="0" sz="1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r">
              <a:lnSpc>
                <a:spcPct val="100000"/>
              </a:lnSpc>
              <a:spcBef>
                <a:spcPts val="755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rPr b="0" i="1" lang="en-GB" sz="16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jeewonkim@g.seoultech.ac.kr</a:t>
            </a:r>
            <a:endParaRPr b="0" i="0" sz="16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54424" y="6558275"/>
            <a:ext cx="14085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2023.06.22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53" name="Google Shape;5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"/>
          <p:cNvSpPr txBox="1"/>
          <p:nvPr/>
        </p:nvSpPr>
        <p:spPr>
          <a:xfrm>
            <a:off x="1777110" y="3940315"/>
            <a:ext cx="8991600" cy="4077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9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Sohn, K., Yoon, J., Li, C. L., Lee, C. Y., &amp; Pfister, T. (2023). Anomaly Clustering: Grouping Images into Coherent Clusters of Anomaly Types. In Proceedings of the IEEE/CVF Winter Conference on Applications of Computer Vision (pp. 5479-5490).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/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Anomaly Detection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126" name="Google Shape;12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/>
        </p:nvSpPr>
        <p:spPr>
          <a:xfrm>
            <a:off x="415238" y="870733"/>
            <a:ext cx="10589400" cy="14772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Anomaly Detection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Normalcy / Anomaly 구분 문제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논문에서는 </a:t>
            </a:r>
            <a:r>
              <a:rPr b="0" i="0" lang="en-GB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이진 분류를 위해 하나의 클래스 분류기를 구축하는 대신 이미지를 여러 개의 클러스터로 그룹화하는 방법을 제안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3" name="Google Shape;133;p7"/>
          <p:cNvSpPr txBox="1"/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Anomaly Detection / </a:t>
            </a:r>
            <a:r>
              <a:rPr lang="en-GB"/>
              <a:t>Image Clustering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134" name="Google Shape;13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7"/>
          <p:cNvSpPr txBox="1"/>
          <p:nvPr/>
        </p:nvSpPr>
        <p:spPr>
          <a:xfrm>
            <a:off x="415238" y="988556"/>
            <a:ext cx="105894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 Clustering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이미지 표현을 어떻게 할지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(접근법1) Bag-of-keypoints : Local Descriptor의 histogram. Ex) SIFT, Texton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(접근법2) Spatial pooling : </a:t>
            </a: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이미지의 전체적인(holistic) 특징을 얻기 위하여 평균화를 함으로써 local descriptors를 합침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03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(문제점) Anomaly Clustering을 하기엔 Holistic representation에만 집중</a:t>
            </a:r>
            <a:endParaRPr/>
          </a:p>
        </p:txBody>
      </p:sp>
      <p:pic>
        <p:nvPicPr>
          <p:cNvPr descr="A picture containing diagram, text, line, font&#10;&#10;Description automatically generated" id="136" name="Google Shape;13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5238" y="3269248"/>
            <a:ext cx="3480343" cy="150037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7"/>
          <p:cNvSpPr txBox="1"/>
          <p:nvPr/>
        </p:nvSpPr>
        <p:spPr>
          <a:xfrm>
            <a:off x="855942" y="5760569"/>
            <a:ext cx="440216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(접근법1) SIFT(Scale-Invariant Feature Transform)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이미지의 크기와 회전에 불변하는 특징을 추출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7"/>
          <p:cNvSpPr txBox="1"/>
          <p:nvPr/>
        </p:nvSpPr>
        <p:spPr>
          <a:xfrm>
            <a:off x="7889317" y="6235175"/>
            <a:ext cx="362632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Lowe, D. G. (2004). Distinctive image features from scale-invariant keypoints. </a:t>
            </a:r>
            <a:r>
              <a:rPr b="0" i="1" lang="en-GB" sz="8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International journal of computer vision</a:t>
            </a:r>
            <a:r>
              <a:rPr b="0" i="0" lang="en-GB" sz="8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b="0" i="1" lang="en-GB" sz="8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60</a:t>
            </a:r>
            <a:r>
              <a:rPr b="0" i="0" lang="en-GB" sz="8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, 91-110.</a:t>
            </a:r>
            <a:endParaRPr b="0" i="0" sz="800" u="none" cap="none" strike="noStrike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text, black and white, poster, screenshot&#10;&#10;Description automatically generated" id="139" name="Google Shape;139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03043" y="4260198"/>
            <a:ext cx="3057400" cy="1333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59135" y="2756879"/>
            <a:ext cx="4165600" cy="187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6911834" y="4926999"/>
            <a:ext cx="4424224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(접근법2) Spatial Pooling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원본 이미지의 특징을 고스란히 간직한 feature map을 얻어 크기 변화에 관계 없이 고정된 길이의 출력을 만들어 낼 수 있는 Spatial Pyramid Pooling(SPP)를 제안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/>
              <a:t>Anomaly Clustering</a:t>
            </a:r>
            <a:endParaRPr sz="1800"/>
          </a:p>
        </p:txBody>
      </p:sp>
      <p:pic>
        <p:nvPicPr>
          <p:cNvPr descr="Icon&#10;&#10;Description automatically generated"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Framework Overview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153" name="Google Shape;15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10154" y="1205913"/>
            <a:ext cx="7171692" cy="246756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/>
        </p:nvSpPr>
        <p:spPr>
          <a:xfrm>
            <a:off x="801300" y="3828551"/>
            <a:ext cx="10589400" cy="18235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과정</a:t>
            </a:r>
            <a:endParaRPr b="1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이미지에서 Patch embedding 추출 후, embeddings을 ‘bag‘ 으로 정의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Bag 사이의 거리를 계산 (이미지 사이 거리를 계산)</a:t>
            </a:r>
            <a:endParaRPr/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Similarity-based clustering 기법 적용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"/>
          <p:cNvSpPr txBox="1"/>
          <p:nvPr>
            <p:ph type="title"/>
          </p:nvPr>
        </p:nvSpPr>
        <p:spPr>
          <a:xfrm>
            <a:off x="415238" y="281178"/>
            <a:ext cx="6795790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Weighted Average Distance between Bags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161" name="Google Shape;16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0788" y="1329686"/>
            <a:ext cx="6101410" cy="209931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8"/>
          <p:cNvSpPr/>
          <p:nvPr/>
        </p:nvSpPr>
        <p:spPr>
          <a:xfrm>
            <a:off x="4007743" y="1438011"/>
            <a:ext cx="2937782" cy="1182045"/>
          </a:xfrm>
          <a:prstGeom prst="rect">
            <a:avLst/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57310" y="1669133"/>
            <a:ext cx="3842373" cy="78773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 txBox="1"/>
          <p:nvPr/>
        </p:nvSpPr>
        <p:spPr>
          <a:xfrm>
            <a:off x="801300" y="3535904"/>
            <a:ext cx="10589400" cy="3208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sng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Bag 사이의 Distance Measurement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(목적) Bag 을 기반으로 그룹화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(계산법) (1) Embeddings 사이 거리 구한 후 Aggregate / </a:t>
            </a:r>
            <a:r>
              <a:rPr b="0" i="0" lang="en-GB" sz="1500" u="sng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(2) Aggregate 후 Embeddings 사이 거리 구하기</a:t>
            </a:r>
            <a:endParaRPr b="0" i="0" sz="1500" u="sng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500" u="sng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sng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Weighted Average Embeddings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Patch Embedding을 구할때 특정 patch에 weight를 주고자 함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(목적) 공통적인 특성(ex-배경)이 아닌, Anomaly region이 있는 부분이 클러스터간 거리를 구하는데 더 많은 기여도를 주고자 함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(방법) α (weight vector) 활용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6" name="Google Shape;166;p8"/>
          <p:cNvSpPr txBox="1"/>
          <p:nvPr/>
        </p:nvSpPr>
        <p:spPr>
          <a:xfrm>
            <a:off x="8540470" y="2496112"/>
            <a:ext cx="1876055" cy="5770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-"/>
            </a:pPr>
            <a:r>
              <a:rPr b="1" i="0" lang="en-GB" sz="1050" u="none" cap="none" strike="noStrike">
                <a:solidFill>
                  <a:srgbClr val="3B7950"/>
                </a:solidFill>
                <a:latin typeface="Arial"/>
                <a:ea typeface="Arial"/>
                <a:cs typeface="Arial"/>
                <a:sym typeface="Arial"/>
              </a:rPr>
              <a:t>Z : Bag of instances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-"/>
            </a:pPr>
            <a:r>
              <a:rPr b="1" i="0" lang="en-GB" sz="1050" u="none" cap="none" strike="noStrike">
                <a:solidFill>
                  <a:srgbClr val="3B7950"/>
                </a:solidFill>
                <a:latin typeface="Arial"/>
                <a:ea typeface="Arial"/>
                <a:cs typeface="Arial"/>
                <a:sym typeface="Arial"/>
              </a:rPr>
              <a:t>z : Patch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Char char="-"/>
            </a:pPr>
            <a:r>
              <a:rPr b="1" i="0" lang="en-GB" sz="1050" u="none" cap="none" strike="noStrike">
                <a:solidFill>
                  <a:srgbClr val="3B7950"/>
                </a:solidFill>
                <a:latin typeface="Arial"/>
                <a:ea typeface="Arial"/>
                <a:cs typeface="Arial"/>
                <a:sym typeface="Arial"/>
              </a:rPr>
              <a:t>α : Weight Vector</a:t>
            </a:r>
            <a:endParaRPr/>
          </a:p>
        </p:txBody>
      </p:sp>
      <p:sp>
        <p:nvSpPr>
          <p:cNvPr id="167" name="Google Shape;167;p8"/>
          <p:cNvSpPr txBox="1"/>
          <p:nvPr/>
        </p:nvSpPr>
        <p:spPr>
          <a:xfrm>
            <a:off x="7298839" y="1359431"/>
            <a:ext cx="3842373" cy="2769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Bag 사이의 거리 구하기</a:t>
            </a:r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"/>
          <p:cNvSpPr txBox="1"/>
          <p:nvPr>
            <p:ph type="title"/>
          </p:nvPr>
        </p:nvSpPr>
        <p:spPr>
          <a:xfrm>
            <a:off x="415238" y="281178"/>
            <a:ext cx="6795790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Weighted Average Distance between Bags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173" name="Google Shape;17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9"/>
          <p:cNvSpPr txBox="1"/>
          <p:nvPr/>
        </p:nvSpPr>
        <p:spPr>
          <a:xfrm>
            <a:off x="415239" y="1062452"/>
            <a:ext cx="9355294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Defining α without Supervision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p9"/>
          <p:cNvSpPr txBox="1"/>
          <p:nvPr/>
        </p:nvSpPr>
        <p:spPr>
          <a:xfrm>
            <a:off x="801300" y="4440266"/>
            <a:ext cx="105894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sng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Maximum Hausdorff Distance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이미지 간 Patch embedding의 max값 -&gt; Inhomogeneous instance(가장 다른 특성을 보여주는 부분) 구하고자 함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6670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(한계점) Bag 에서 단일 인스턴스(</a:t>
            </a:r>
            <a:r>
              <a:rPr lang="en-GB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Patch)</a:t>
            </a: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간의 거리에만 초점을 둠 -&gt; Average Hausdorff Distance 고려하였지만, anomaly clustering에 적합하지 않음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6" name="Google Shape;17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9953" y="1623034"/>
            <a:ext cx="3914775" cy="8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99953" y="2655334"/>
            <a:ext cx="4267200" cy="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9"/>
          <p:cNvSpPr txBox="1"/>
          <p:nvPr/>
        </p:nvSpPr>
        <p:spPr>
          <a:xfrm>
            <a:off x="1868855" y="3719810"/>
            <a:ext cx="3376970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Maximum Hausdorff distance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9" name="Google Shape;179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263402" y="148067"/>
            <a:ext cx="2513359" cy="51526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9"/>
          <p:cNvSpPr/>
          <p:nvPr/>
        </p:nvSpPr>
        <p:spPr>
          <a:xfrm>
            <a:off x="1658075" y="1668599"/>
            <a:ext cx="3856800" cy="809700"/>
          </a:xfrm>
          <a:prstGeom prst="rect">
            <a:avLst/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00878" y="1668591"/>
            <a:ext cx="2381250" cy="23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9"/>
          <p:cNvSpPr txBox="1"/>
          <p:nvPr/>
        </p:nvSpPr>
        <p:spPr>
          <a:xfrm>
            <a:off x="8682125" y="1945175"/>
            <a:ext cx="33771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AutoNum type="arabicParenBoth"/>
            </a:pPr>
            <a:r>
              <a:rPr lang="en-GB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Y에 해당하는 하나의 점 중 X와 distance가 가장 작은 것을 선택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AutoNum type="arabicParenBoth"/>
            </a:pPr>
            <a:r>
              <a:rPr lang="en-GB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(1)에서 구한 방법으로 X안의 모든 점들 간의 distance 구함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AutoNum type="arabicParenBoth"/>
            </a:pPr>
            <a:r>
              <a:rPr lang="en-GB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(2)구한 값 중 가장 큰 값 선택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p9"/>
          <p:cNvSpPr/>
          <p:nvPr/>
        </p:nvSpPr>
        <p:spPr>
          <a:xfrm>
            <a:off x="6202225" y="1517650"/>
            <a:ext cx="5856900" cy="2763600"/>
          </a:xfrm>
          <a:prstGeom prst="rect">
            <a:avLst/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"/>
          <p:cNvSpPr txBox="1"/>
          <p:nvPr>
            <p:ph type="title"/>
          </p:nvPr>
        </p:nvSpPr>
        <p:spPr>
          <a:xfrm>
            <a:off x="415238" y="281178"/>
            <a:ext cx="6795790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Weighted Average Distance between Bags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189" name="Google Shape;18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 txBox="1"/>
          <p:nvPr/>
        </p:nvSpPr>
        <p:spPr>
          <a:xfrm>
            <a:off x="415243" y="1062450"/>
            <a:ext cx="3013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Defining α without Supervision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1" name="Google Shape;191;p10"/>
          <p:cNvSpPr txBox="1"/>
          <p:nvPr/>
        </p:nvSpPr>
        <p:spPr>
          <a:xfrm>
            <a:off x="916075" y="3109673"/>
            <a:ext cx="10589400" cy="3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sng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Soft weight</a:t>
            </a:r>
            <a:endParaRPr b="1" sz="15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가장 비슷한 instance를 찾아내, 가중치 계산시 하강하게 함 -&gt; 중요하지 않은 부분의 instance의 가중치가 감소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Min : 가장 비슷한 i</a:t>
            </a:r>
            <a:r>
              <a:rPr lang="en-GB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nstance(공통적 특징이 나타나는 instance – 배경 등)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 : Aggregate minimum distance (모든 bags의 패치들을 동일한 비중으로 고려하고, bags 간의 유사성을 평균화하는 효과)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Τ : </a:t>
            </a: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α의 smoothness 조절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τ -&gt; 0 : 단일 </a:t>
            </a:r>
            <a:r>
              <a:rPr lang="en-GB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 </a:t>
            </a:r>
            <a:r>
              <a:rPr b="0" i="0" lang="en-GB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instance(patch)에 초점을 맞춤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τ -&gt; 1 : 가중치를 instance(patch) 사이에 고르게 분포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03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</a:pPr>
            <a:r>
              <a:rPr lang="en-GB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(차이점) E 부분이 빠짐 -&gt; 정상 데이터의 패치들만을 고려하고 있기 때문에 이미지 간의 유사성을 계산하는 것이 아니라 동일한 이미지 내에서 패치들 간의 유사성을 평가하면 됨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6700" y="1721747"/>
            <a:ext cx="3352800" cy="7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63402" y="148067"/>
            <a:ext cx="2513359" cy="515267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0"/>
          <p:cNvSpPr txBox="1"/>
          <p:nvPr/>
        </p:nvSpPr>
        <p:spPr>
          <a:xfrm>
            <a:off x="6827693" y="1141500"/>
            <a:ext cx="359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Defining α with Labeled Normal Data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5" name="Google Shape;195;p10"/>
          <p:cNvSpPr txBox="1"/>
          <p:nvPr/>
        </p:nvSpPr>
        <p:spPr>
          <a:xfrm>
            <a:off x="5176547" y="1630827"/>
            <a:ext cx="824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확장</a:t>
            </a:r>
            <a:endParaRPr b="1" i="0" sz="1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6" name="Google Shape;196;p10"/>
          <p:cNvSpPr/>
          <p:nvPr/>
        </p:nvSpPr>
        <p:spPr>
          <a:xfrm>
            <a:off x="5092886" y="1939668"/>
            <a:ext cx="1089300" cy="33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A523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0"/>
          <p:cNvSpPr/>
          <p:nvPr/>
        </p:nvSpPr>
        <p:spPr>
          <a:xfrm>
            <a:off x="6827712" y="1706468"/>
            <a:ext cx="3473700" cy="759600"/>
          </a:xfrm>
          <a:prstGeom prst="rect">
            <a:avLst/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95993" y="1730345"/>
            <a:ext cx="3137193" cy="6971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1"/>
          <p:cNvSpPr txBox="1"/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/>
              <a:t>Experiments</a:t>
            </a:r>
            <a:endParaRPr sz="1800"/>
          </a:p>
        </p:txBody>
      </p:sp>
      <p:pic>
        <p:nvPicPr>
          <p:cNvPr descr="Icon&#10;&#10;Description automatically generated" id="204" name="Google Shape;20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0" name="Google Shape;210;p42"/>
          <p:cNvSpPr txBox="1"/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Experiments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211" name="Google Shape;21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42"/>
          <p:cNvSpPr txBox="1"/>
          <p:nvPr/>
        </p:nvSpPr>
        <p:spPr>
          <a:xfrm>
            <a:off x="415239" y="1062452"/>
            <a:ext cx="1193642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Dataset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Some images with good and bad examples" id="213" name="Google Shape;213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1456" y="1606205"/>
            <a:ext cx="1529310" cy="7779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22-02-23 at 7 50 39 PM" id="214" name="Google Shape;214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7959" y="2657836"/>
            <a:ext cx="1682807" cy="101674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2"/>
          <p:cNvSpPr txBox="1"/>
          <p:nvPr/>
        </p:nvSpPr>
        <p:spPr>
          <a:xfrm>
            <a:off x="2566686" y="1764391"/>
            <a:ext cx="2015204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MVTec dataset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(10 objects / 5 textures)</a:t>
            </a:r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6" name="Google Shape;216;p42"/>
          <p:cNvSpPr txBox="1"/>
          <p:nvPr/>
        </p:nvSpPr>
        <p:spPr>
          <a:xfrm>
            <a:off x="2391380" y="2944592"/>
            <a:ext cx="2365816" cy="461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Magnetic Tile Defect Dataset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(Normal / Anomaly)</a:t>
            </a:r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7" name="Google Shape;217;p42"/>
          <p:cNvSpPr txBox="1"/>
          <p:nvPr/>
        </p:nvSpPr>
        <p:spPr>
          <a:xfrm>
            <a:off x="415238" y="4012713"/>
            <a:ext cx="1193642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Protocol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8" name="Google Shape;218;p42"/>
          <p:cNvSpPr txBox="1"/>
          <p:nvPr/>
        </p:nvSpPr>
        <p:spPr>
          <a:xfrm>
            <a:off x="415238" y="4556466"/>
            <a:ext cx="4747200" cy="15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Unsupervised clustering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Ground truth에 사전 지식 없이 클러스터를 발견해야함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Semi-supervised clustering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GB" sz="1500">
                <a:solidFill>
                  <a:schemeClr val="dk1"/>
                </a:solidFill>
              </a:rPr>
              <a:t>가중치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계산을 위해 레이블된 정상 데이터 사용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42"/>
          <p:cNvSpPr txBox="1"/>
          <p:nvPr/>
        </p:nvSpPr>
        <p:spPr>
          <a:xfrm>
            <a:off x="5313258" y="1062452"/>
            <a:ext cx="1193642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Methods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0" name="Google Shape;220;p42"/>
          <p:cNvSpPr txBox="1"/>
          <p:nvPr/>
        </p:nvSpPr>
        <p:spPr>
          <a:xfrm>
            <a:off x="5346929" y="1541750"/>
            <a:ext cx="64812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Distance Measure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(uniform) average, variants of Hausdorff, weighted average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Clustering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: k-means, GMM, spectral clustering, hierarchical clustering, BAMIC(special case) - variants of Hausdorff + k-medoids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Deep clustering methods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IIC, GATCluster, SCAN</a:t>
            </a:r>
            <a:endParaRPr/>
          </a:p>
        </p:txBody>
      </p:sp>
      <p:sp>
        <p:nvSpPr>
          <p:cNvPr id="221" name="Google Shape;221;p42"/>
          <p:cNvSpPr txBox="1"/>
          <p:nvPr/>
        </p:nvSpPr>
        <p:spPr>
          <a:xfrm>
            <a:off x="5313258" y="3613339"/>
            <a:ext cx="1193642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Metric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2" name="Google Shape;222;p42"/>
          <p:cNvSpPr txBox="1"/>
          <p:nvPr/>
        </p:nvSpPr>
        <p:spPr>
          <a:xfrm>
            <a:off x="5346929" y="4092637"/>
            <a:ext cx="6481343" cy="7847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NMI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(Normalized Mutual Information) / </a:t>
            </a: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(Adjusted Rand Index) / </a:t>
            </a: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F1 score</a:t>
            </a:r>
            <a:endParaRPr/>
          </a:p>
        </p:txBody>
      </p:sp>
      <p:sp>
        <p:nvSpPr>
          <p:cNvPr id="223" name="Google Shape;223;p42"/>
          <p:cNvSpPr txBox="1"/>
          <p:nvPr/>
        </p:nvSpPr>
        <p:spPr>
          <a:xfrm>
            <a:off x="5346929" y="5093762"/>
            <a:ext cx="2222914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Implementation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4" name="Google Shape;224;p42"/>
          <p:cNvSpPr txBox="1"/>
          <p:nvPr/>
        </p:nvSpPr>
        <p:spPr>
          <a:xfrm>
            <a:off x="5380600" y="5573060"/>
            <a:ext cx="6481343" cy="7847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Patch Embeddings : Pretrained WideResNet-50 (output of second residual block 3*3), L2 norm before clustering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0" name="Google Shape;230;p12"/>
          <p:cNvSpPr txBox="1"/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Unsupervised Clustering Experiments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231" name="Google Shape;23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0483" y="1362428"/>
            <a:ext cx="6810472" cy="2351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76282" y="923925"/>
            <a:ext cx="3118289" cy="322877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2"/>
          <p:cNvSpPr/>
          <p:nvPr/>
        </p:nvSpPr>
        <p:spPr>
          <a:xfrm>
            <a:off x="2291894" y="2355243"/>
            <a:ext cx="3740978" cy="1358955"/>
          </a:xfrm>
          <a:prstGeom prst="rect">
            <a:avLst/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2"/>
          <p:cNvSpPr txBox="1"/>
          <p:nvPr/>
        </p:nvSpPr>
        <p:spPr>
          <a:xfrm>
            <a:off x="910483" y="4380065"/>
            <a:ext cx="10936077" cy="14772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Clustering 기법 :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Hierarchical clustering with </a:t>
            </a: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Ward linkage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그 뒤로 complete 기법 순으로 좋은 성능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Distance 기법 :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클러스터링 기법과 관계없이 WA(weighted average) 높은 NMIs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State-of-the-art deep clustering methods(IIC, GATCluster, SCAN) – 최신 클러스터링 기법의 성능이 본 논문에서 제안된 기법보다 성능이 좋지 않았음 -&gt; 대량의 데이터를 요구하는 산업 현장의 한계인 것으로 보임 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2"/>
          <p:cNvSpPr/>
          <p:nvPr/>
        </p:nvSpPr>
        <p:spPr>
          <a:xfrm>
            <a:off x="7948864" y="3577019"/>
            <a:ext cx="514416" cy="167659"/>
          </a:xfrm>
          <a:prstGeom prst="rect">
            <a:avLst/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2"/>
          <p:cNvSpPr/>
          <p:nvPr/>
        </p:nvSpPr>
        <p:spPr>
          <a:xfrm>
            <a:off x="7948864" y="3345170"/>
            <a:ext cx="514416" cy="167659"/>
          </a:xfrm>
          <a:prstGeom prst="rect">
            <a:avLst/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2"/>
          <p:cNvSpPr/>
          <p:nvPr/>
        </p:nvSpPr>
        <p:spPr>
          <a:xfrm>
            <a:off x="4798790" y="2611120"/>
            <a:ext cx="1234081" cy="1031958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2"/>
          <p:cNvSpPr/>
          <p:nvPr/>
        </p:nvSpPr>
        <p:spPr>
          <a:xfrm>
            <a:off x="8947325" y="2712720"/>
            <a:ext cx="277956" cy="1031958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2"/>
          <p:cNvSpPr/>
          <p:nvPr/>
        </p:nvSpPr>
        <p:spPr>
          <a:xfrm>
            <a:off x="9713312" y="2697499"/>
            <a:ext cx="277956" cy="1031958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2"/>
          <p:cNvSpPr/>
          <p:nvPr/>
        </p:nvSpPr>
        <p:spPr>
          <a:xfrm>
            <a:off x="10492387" y="2712720"/>
            <a:ext cx="277956" cy="1031958"/>
          </a:xfrm>
          <a:prstGeom prst="rect">
            <a:avLst/>
          </a:prstGeom>
          <a:noFill/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2"/>
          <p:cNvSpPr/>
          <p:nvPr/>
        </p:nvSpPr>
        <p:spPr>
          <a:xfrm>
            <a:off x="7948864" y="3740190"/>
            <a:ext cx="2922336" cy="412514"/>
          </a:xfrm>
          <a:prstGeom prst="rect">
            <a:avLst/>
          </a:prstGeom>
          <a:noFill/>
          <a:ln cap="flat" cmpd="sng" w="25400">
            <a:solidFill>
              <a:srgbClr val="76923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/>
          <p:cNvSpPr txBox="1"/>
          <p:nvPr>
            <p:ph type="title"/>
          </p:nvPr>
        </p:nvSpPr>
        <p:spPr>
          <a:xfrm>
            <a:off x="1777110" y="4201795"/>
            <a:ext cx="4872355" cy="6277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4000"/>
              <a:t>Contents</a:t>
            </a:r>
            <a:endParaRPr sz="4000"/>
          </a:p>
        </p:txBody>
      </p:sp>
      <p:pic>
        <p:nvPicPr>
          <p:cNvPr descr="Icon&#10;&#10;Description automatically generated" id="60" name="Google Shape;6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3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8" name="Google Shape;248;p13"/>
          <p:cNvSpPr txBox="1"/>
          <p:nvPr>
            <p:ph type="title"/>
          </p:nvPr>
        </p:nvSpPr>
        <p:spPr>
          <a:xfrm>
            <a:off x="415238" y="281178"/>
            <a:ext cx="7722922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Semi-supervised Clustering Experiments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249" name="Google Shape;24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5238" y="1448788"/>
            <a:ext cx="5734478" cy="1980212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13"/>
          <p:cNvSpPr/>
          <p:nvPr/>
        </p:nvSpPr>
        <p:spPr>
          <a:xfrm>
            <a:off x="4573934" y="2139521"/>
            <a:ext cx="1335226" cy="1358955"/>
          </a:xfrm>
          <a:prstGeom prst="rect">
            <a:avLst/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3"/>
          <p:cNvSpPr txBox="1"/>
          <p:nvPr/>
        </p:nvSpPr>
        <p:spPr>
          <a:xfrm>
            <a:off x="7052362" y="2708637"/>
            <a:ext cx="4724400" cy="25160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정상 데이터의 레이블을 사용하여 인스턴스 가중치를 계산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Hierarchical clustering with Ward Linkage을 사용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가중치(</a:t>
            </a: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α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)는 결함이 있는 인스턴스를 효과적으로 지역화하고 클러스터링 정확도를 향상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시각화 결과, Unsupervised Clustering에 비해 False Positive를 줄임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0102" y="3966654"/>
            <a:ext cx="6838892" cy="2537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4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9" name="Google Shape;259;p14"/>
          <p:cNvSpPr txBox="1"/>
          <p:nvPr>
            <p:ph type="title"/>
          </p:nvPr>
        </p:nvSpPr>
        <p:spPr>
          <a:xfrm>
            <a:off x="415238" y="281178"/>
            <a:ext cx="7722922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Cluste</a:t>
            </a:r>
            <a:r>
              <a:rPr lang="en-GB"/>
              <a:t>r Purity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260" name="Google Shape;2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5238" y="1556622"/>
            <a:ext cx="6878320" cy="182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03438" y="1402734"/>
            <a:ext cx="4082809" cy="228534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14"/>
          <p:cNvSpPr txBox="1"/>
          <p:nvPr/>
        </p:nvSpPr>
        <p:spPr>
          <a:xfrm>
            <a:off x="631659" y="4096724"/>
            <a:ext cx="10936077" cy="113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제안된 프레임워크(WA-semi)는 기준선과 비교하여 더 높은 cluster purity 를 보임</a:t>
            </a:r>
            <a:endParaRPr b="1" i="0" sz="15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Figure 4 : 카테고리의 목표 클러스터 수에 따른 클러스터 순수성을 시각화한 그래프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Table 3 :  mAUC(예제 수로 나눈 곡선 아래 면적)와 R@P(주어진 순수성에서 클러스터 수의 감소)와 같은 순수성 지표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9" name="Google Shape;269;p15"/>
          <p:cNvSpPr txBox="1"/>
          <p:nvPr>
            <p:ph type="title"/>
          </p:nvPr>
        </p:nvSpPr>
        <p:spPr>
          <a:xfrm>
            <a:off x="415238" y="281178"/>
            <a:ext cx="7722922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Cluste</a:t>
            </a:r>
            <a:r>
              <a:rPr lang="en-GB"/>
              <a:t>r Visualization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270" name="Google Shape;27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15"/>
          <p:cNvSpPr txBox="1"/>
          <p:nvPr/>
        </p:nvSpPr>
        <p:spPr>
          <a:xfrm>
            <a:off x="631659" y="4430711"/>
            <a:ext cx="10936077" cy="21697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Semi-supervised WA distance와 hierarchical Ward 클러스터링을 사용하여 16개의 클러스터로 over-cluster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 box : 잘못 분류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Orange box : Multiple defect types</a:t>
            </a:r>
            <a:endParaRPr/>
          </a:p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Future work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 이미지가 다수의 결함을 가지고 있을 때, 해당 이미지를 여러 개의 클러스터에 동시에 속할 수 있게끔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77332" y="1175567"/>
            <a:ext cx="8037335" cy="2893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6"/>
          <p:cNvSpPr txBox="1"/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/>
              <a:t>Ablation Study</a:t>
            </a:r>
            <a:endParaRPr sz="1800"/>
          </a:p>
        </p:txBody>
      </p:sp>
      <p:pic>
        <p:nvPicPr>
          <p:cNvPr descr="Icon&#10;&#10;Description automatically generated" id="278" name="Google Shape;27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4" name="Google Shape;284;p33"/>
          <p:cNvSpPr txBox="1"/>
          <p:nvPr>
            <p:ph type="title"/>
          </p:nvPr>
        </p:nvSpPr>
        <p:spPr>
          <a:xfrm>
            <a:off x="415238" y="281178"/>
            <a:ext cx="7722922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Patch vs Holistic Representation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285" name="Google Shape;28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3"/>
          <p:cNvSpPr txBox="1"/>
          <p:nvPr/>
        </p:nvSpPr>
        <p:spPr>
          <a:xfrm>
            <a:off x="627960" y="3429000"/>
            <a:ext cx="10936077" cy="18235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Holistic representation :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WRN-50의 마지막 hidden layer를 사용하여 average pooling 이후의 2048 차원 벡터를 사용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Patch representation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동일한 hidden layer 사용, average pooling 제외 (ex – 256*256 크기의 입력에 대해 8*8 2048 차원 패치 임베딩을 얻음)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제안된 패치 기반 다중 인스턴스 클러스터링(WA – semi) 방법보다 성능이 떨어짐. ResNet / EfficientNet 모델에서도 같은 경향이 관찰됨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7" name="Google Shape;287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71812" y="1270952"/>
            <a:ext cx="6048375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4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3" name="Google Shape;293;p34"/>
          <p:cNvSpPr txBox="1"/>
          <p:nvPr>
            <p:ph type="title"/>
          </p:nvPr>
        </p:nvSpPr>
        <p:spPr>
          <a:xfrm>
            <a:off x="415238" y="281178"/>
            <a:ext cx="9521242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Sensitivity Analysis on</a:t>
            </a:r>
            <a:r>
              <a:rPr b="0" lang="en-GB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GB" sz="2400">
                <a:latin typeface="arial"/>
                <a:ea typeface="arial"/>
                <a:cs typeface="arial"/>
                <a:sym typeface="arial"/>
              </a:rPr>
              <a:t>τ / </a:t>
            </a: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Variants of Distance Measure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294" name="Google Shape;29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4"/>
          <p:cNvSpPr txBox="1"/>
          <p:nvPr/>
        </p:nvSpPr>
        <p:spPr>
          <a:xfrm>
            <a:off x="597481" y="4154797"/>
            <a:ext cx="5041319" cy="24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Sensitivity Analysis on </a:t>
            </a:r>
            <a:r>
              <a:rPr b="0" i="0" lang="en-GB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GB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 </a:t>
            </a:r>
            <a:endParaRPr b="1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중간값의 </a:t>
            </a:r>
            <a:r>
              <a:rPr b="0" i="0" lang="en-GB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GB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 선호되며, </a:t>
            </a:r>
            <a:r>
              <a:rPr b="0" i="0" lang="en-GB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τ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값을 증가시키면 모델이 균일한 가중치로 수렴하여 성능이 저하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텍스처 클래스는 작은 영역에 초점을 맞출 수 있기 때문에 작은</a:t>
            </a: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τ </a:t>
            </a: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에서도 우수한 성능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6" name="Google Shape;296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8075" y="865423"/>
            <a:ext cx="4415790" cy="3354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0307" y="1323471"/>
            <a:ext cx="5183618" cy="3071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260180" y="748904"/>
            <a:ext cx="3320415" cy="58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42116" y="663334"/>
            <a:ext cx="3216728" cy="545106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4"/>
          <p:cNvSpPr txBox="1"/>
          <p:nvPr/>
        </p:nvSpPr>
        <p:spPr>
          <a:xfrm>
            <a:off x="6096000" y="4486329"/>
            <a:ext cx="5041319" cy="18235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Variants of Distance Measure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 (3), Eq (2) : max min max 일 때가 성능이 가장 좋았음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 (5) : E가 데이터셋 전반에 걸쳐 견고하게 작동하는 것을 확인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8"/>
          <p:cNvSpPr txBox="1"/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/>
              <a:t>Conclusion</a:t>
            </a:r>
            <a:endParaRPr sz="1800"/>
          </a:p>
        </p:txBody>
      </p:sp>
      <p:pic>
        <p:nvPicPr>
          <p:cNvPr descr="Icon&#10;&#10;Description automatically generated" id="306" name="Google Shape;306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7"/>
          <p:cNvSpPr txBox="1"/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Conclusion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312" name="Google Shape;312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7"/>
          <p:cNvSpPr txBox="1"/>
          <p:nvPr/>
        </p:nvSpPr>
        <p:spPr>
          <a:xfrm>
            <a:off x="801317" y="998520"/>
            <a:ext cx="10589365" cy="2400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Contribution</a:t>
            </a:r>
            <a:endParaRPr/>
          </a:p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Anomaly Clustering 문제를 도입하고 이미지 표현을 위해 패치 기반 Deep Embeddings을 사용하여 multiple instance clustering으로 해결하고자 함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Unsupervised 또는 Semi-supervised 방식으로 중요한 instance(patch)에 집중하여 거리를 계산하는 Weighted average distance를 제안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Industrial anomaly detection dataset에 대한 실험을 수행하여 여러 인스턴스 및 deep clustering 기준선에 개선을 보여줌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>
            <p:ph idx="12" type="sldNum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6" name="Google Shape;66;p3"/>
          <p:cNvSpPr txBox="1"/>
          <p:nvPr>
            <p:ph type="title"/>
          </p:nvPr>
        </p:nvSpPr>
        <p:spPr>
          <a:xfrm>
            <a:off x="415239" y="281178"/>
            <a:ext cx="286131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67" name="Google Shape;67;p3"/>
          <p:cNvSpPr txBox="1"/>
          <p:nvPr/>
        </p:nvSpPr>
        <p:spPr>
          <a:xfrm>
            <a:off x="304800" y="990600"/>
            <a:ext cx="11651700" cy="30007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6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6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6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6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Anomaly Clustering</a:t>
            </a:r>
            <a:endParaRPr/>
          </a:p>
          <a:p>
            <a:pPr indent="-285750" lvl="6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6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Ablation Study</a:t>
            </a:r>
            <a:endParaRPr/>
          </a:p>
          <a:p>
            <a:pPr indent="-285750" lvl="6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pic>
        <p:nvPicPr>
          <p:cNvPr descr="Icon&#10;&#10;Description automatically generated" id="68" name="Google Shape;6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 txBox="1"/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/>
              <a:t>Abstract</a:t>
            </a:r>
            <a:endParaRPr sz="1800"/>
          </a:p>
        </p:txBody>
      </p:sp>
      <p:pic>
        <p:nvPicPr>
          <p:cNvPr descr="Icon&#10;&#10;Description automatically generated" id="74" name="Google Shape;7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5"/>
          <p:cNvSpPr txBox="1"/>
          <p:nvPr>
            <p:ph type="title"/>
          </p:nvPr>
        </p:nvSpPr>
        <p:spPr>
          <a:xfrm>
            <a:off x="415239" y="281178"/>
            <a:ext cx="3154438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Abstract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1" name="Google Shape;81;p5"/>
          <p:cNvSpPr txBox="1"/>
          <p:nvPr/>
        </p:nvSpPr>
        <p:spPr>
          <a:xfrm>
            <a:off x="801299" y="4019415"/>
            <a:ext cx="10589400" cy="21697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Anomaly Clustering : </a:t>
            </a:r>
            <a:r>
              <a:rPr b="0" i="0" lang="en-GB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Anomaly 종류에 따라 일관성 있는(Coherent) 클러스터로 그룹화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0" i="0" lang="en-GB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Challenging한 Task -&gt; Anomaly pattern이 감지하기 어려움(국소 부위)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(제안) </a:t>
            </a:r>
            <a:r>
              <a:rPr b="0" i="0" lang="en-GB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: Patch based embeddings, 범용적 clustering 기법을 활용하여 해결하고자함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(Distance function) </a:t>
            </a:r>
            <a:r>
              <a:rPr b="0" i="0" lang="en-GB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: 각 이미지는 Embedding bag으로 표현, </a:t>
            </a:r>
            <a:r>
              <a:rPr b="0" i="0" lang="en-GB" sz="15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weighted averaged embeddings</a:t>
            </a:r>
            <a:r>
              <a:rPr b="0" i="0" lang="en-GB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간의 Euclidean distance</a:t>
            </a:r>
            <a:endParaRPr/>
          </a:p>
        </p:txBody>
      </p:sp>
      <p:pic>
        <p:nvPicPr>
          <p:cNvPr descr="Icon&#10;&#10;Description automatically generated" id="82" name="Google Shape;8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00512" y="1206133"/>
            <a:ext cx="3990975" cy="2270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/>
              <a:t>Introduction</a:t>
            </a:r>
            <a:endParaRPr sz="1800"/>
          </a:p>
        </p:txBody>
      </p:sp>
      <p:pic>
        <p:nvPicPr>
          <p:cNvPr descr="Icon&#10;&#10;Description automatically generated" id="89" name="Google Shape;8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Introduction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801287" y="4223533"/>
            <a:ext cx="10589400" cy="18235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Anomaly Detection </a:t>
            </a: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One-class classification 을 통해 Binary Label 얻음 -&gt; Limited expression (다양한 anomaly 종류가 있는 경우)</a:t>
            </a:r>
            <a:endParaRPr/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b="1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Anomaly Clustering </a:t>
            </a: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의미론상 일관성 있는 cluster로 나눔 -&gt; Valuable</a:t>
            </a:r>
            <a:endParaRPr/>
          </a:p>
          <a:p>
            <a:pPr indent="0" lvl="4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활용1 : Active Learning -&gt; Query data 생성하는데 cluster 할당 사용 가능(데이터의 Diversity를 위하여)</a:t>
            </a:r>
            <a:endParaRPr/>
          </a:p>
          <a:p>
            <a:pPr indent="0" lvl="4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활용2 : Industrial application -&gt; 다양한 Anomaly 종류의 원인 분석을 통하여 제조 파이프라인 수정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97" name="Google Shape;9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97375" y="1400966"/>
            <a:ext cx="5197249" cy="251753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415239" y="1062452"/>
            <a:ext cx="9355294" cy="338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Anomaly Detection VS Anomaly Clustering</a:t>
            </a:r>
            <a:endParaRPr b="0" i="0" sz="1600" u="sng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025">
            <a:sp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6"/>
          <p:cNvSpPr txBox="1"/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Introduction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" name="Google Shape;106;p6"/>
          <p:cNvSpPr txBox="1"/>
          <p:nvPr/>
        </p:nvSpPr>
        <p:spPr>
          <a:xfrm>
            <a:off x="801300" y="3576182"/>
            <a:ext cx="10589400" cy="28622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Anomaly clustering 문제점</a:t>
            </a:r>
            <a:endParaRPr b="1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Not object-centered (대부분 비슷한 이미지), but differs at local regions</a:t>
            </a:r>
            <a:endParaRPr/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Industrial applications의 데이터 양 부족 (real world problem)</a:t>
            </a:r>
            <a:endParaRPr/>
          </a:p>
          <a:p>
            <a:pPr indent="-2286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3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해결책(제안)</a:t>
            </a:r>
            <a:endParaRPr/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유사도 기반 clustering 기법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3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0" i="0" lang="en-GB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Patch Embedding 기법 (전체적(holistic)표현을 지양하기 위함) : 각 embedding은 weight(patch embedding의 중요도 – defective region)와 함께 집계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Icon&#10;&#10;Description automatically generated" id="107" name="Google Shape;10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10154" y="885975"/>
            <a:ext cx="7171692" cy="246756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6"/>
          <p:cNvSpPr/>
          <p:nvPr/>
        </p:nvSpPr>
        <p:spPr>
          <a:xfrm>
            <a:off x="3799115" y="885975"/>
            <a:ext cx="762000" cy="529168"/>
          </a:xfrm>
          <a:prstGeom prst="rect">
            <a:avLst/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6"/>
          <p:cNvSpPr txBox="1"/>
          <p:nvPr/>
        </p:nvSpPr>
        <p:spPr>
          <a:xfrm>
            <a:off x="1803139" y="885975"/>
            <a:ext cx="199597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 bag of embeddings</a:t>
            </a:r>
            <a:endParaRPr b="1" i="0" sz="1400" u="none" cap="none" strike="noStrike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6"/>
          <p:cNvSpPr txBox="1"/>
          <p:nvPr/>
        </p:nvSpPr>
        <p:spPr>
          <a:xfrm>
            <a:off x="2184139" y="2214003"/>
            <a:ext cx="1995976" cy="261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-GB" sz="105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Euclidean distance</a:t>
            </a:r>
            <a:endParaRPr b="1" i="0" sz="105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6"/>
          <p:cNvSpPr txBox="1"/>
          <p:nvPr/>
        </p:nvSpPr>
        <p:spPr>
          <a:xfrm>
            <a:off x="6711016" y="355557"/>
            <a:ext cx="199597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Patch Embedding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"/>
          <p:cNvSpPr txBox="1"/>
          <p:nvPr/>
        </p:nvSpPr>
        <p:spPr>
          <a:xfrm>
            <a:off x="3563127" y="237078"/>
            <a:ext cx="1995976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Similarity-based Clustering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/>
              <a:t>Related Work</a:t>
            </a:r>
            <a:endParaRPr sz="1800"/>
          </a:p>
        </p:txBody>
      </p:sp>
      <p:pic>
        <p:nvPicPr>
          <p:cNvPr descr="Icon&#10;&#10;Description automatically generated" id="119" name="Google Shape;11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 2013 - 2022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2023-01-02T13:26:21Z</dcterms:created>
  <dc:creator>Windows 사용자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2022-09-06T00:00:00Z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2023-01-02T00:00:00Z</vt:filetime>
  </property>
</Properties>
</file>